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86" r:id="rId5"/>
    <p:sldId id="256" r:id="rId6"/>
    <p:sldId id="258" r:id="rId7"/>
    <p:sldId id="285" r:id="rId8"/>
    <p:sldId id="260" r:id="rId9"/>
    <p:sldId id="265" r:id="rId10"/>
    <p:sldId id="262" r:id="rId11"/>
    <p:sldId id="263" r:id="rId12"/>
    <p:sldId id="267" r:id="rId13"/>
    <p:sldId id="264" r:id="rId14"/>
    <p:sldId id="266" r:id="rId15"/>
    <p:sldId id="272" r:id="rId16"/>
    <p:sldId id="269" r:id="rId17"/>
    <p:sldId id="271" r:id="rId18"/>
    <p:sldId id="270" r:id="rId19"/>
    <p:sldId id="261" r:id="rId20"/>
    <p:sldId id="268" r:id="rId21"/>
    <p:sldId id="276" r:id="rId22"/>
    <p:sldId id="275" r:id="rId23"/>
    <p:sldId id="274" r:id="rId24"/>
    <p:sldId id="279" r:id="rId25"/>
    <p:sldId id="278" r:id="rId26"/>
    <p:sldId id="277" r:id="rId27"/>
    <p:sldId id="273" r:id="rId28"/>
    <p:sldId id="283" r:id="rId29"/>
    <p:sldId id="282" r:id="rId30"/>
    <p:sldId id="281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3C633830-2244-49AE-BC4A-47F415C177C6}" type="datetimeFigureOut">
              <a:rPr lang="en-US" dirty="0"/>
              <a:pPr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052" y="567030"/>
            <a:ext cx="10471716" cy="4930936"/>
          </a:xfrm>
        </p:spPr>
        <p:txBody>
          <a:bodyPr>
            <a:normAutofit/>
          </a:bodyPr>
          <a:lstStyle/>
          <a:p>
            <a:pPr algn="ctr"/>
            <a:br>
              <a:rPr lang="en-US" sz="4800" i="0" dirty="0">
                <a:solidFill>
                  <a:schemeClr val="accent3"/>
                </a:solidFill>
              </a:rPr>
            </a:br>
            <a:br>
              <a:rPr lang="en-US" sz="4800" i="0" dirty="0">
                <a:solidFill>
                  <a:schemeClr val="accent3"/>
                </a:solidFill>
              </a:rPr>
            </a:br>
            <a:r>
              <a:rPr lang="en-US" sz="4800" i="0" dirty="0">
                <a:solidFill>
                  <a:schemeClr val="bg1"/>
                </a:solidFill>
              </a:rPr>
              <a:t>Ron dorszynski</a:t>
            </a:r>
            <a:br>
              <a:rPr lang="en-US" sz="4800" i="0" dirty="0">
                <a:solidFill>
                  <a:schemeClr val="bg1"/>
                </a:solidFill>
              </a:rPr>
            </a:br>
            <a:br>
              <a:rPr lang="en-US" sz="4800" i="0" dirty="0">
                <a:solidFill>
                  <a:schemeClr val="bg1"/>
                </a:solidFill>
              </a:rPr>
            </a:br>
            <a:r>
              <a:rPr lang="en-US" sz="3600" i="0" dirty="0">
                <a:solidFill>
                  <a:schemeClr val="bg1"/>
                </a:solidFill>
              </a:rPr>
              <a:t>nephew of former pastor</a:t>
            </a:r>
            <a:br>
              <a:rPr lang="en-US" sz="3600" i="0" dirty="0">
                <a:solidFill>
                  <a:schemeClr val="bg1"/>
                </a:solidFill>
              </a:rPr>
            </a:br>
            <a:r>
              <a:rPr lang="en-US" sz="3600" i="0" dirty="0">
                <a:solidFill>
                  <a:schemeClr val="bg1"/>
                </a:solidFill>
              </a:rPr>
              <a:t>Monsignor Julius Dorszynski</a:t>
            </a:r>
            <a:br>
              <a:rPr lang="en-US" sz="3600" i="0" dirty="0"/>
            </a:br>
            <a:br>
              <a:rPr lang="en-US" sz="4800" i="0" dirty="0"/>
            </a:br>
            <a:endParaRPr lang="en-US" sz="4800" i="0" dirty="0"/>
          </a:p>
        </p:txBody>
      </p:sp>
      <p:pic>
        <p:nvPicPr>
          <p:cNvPr id="14338" name="Picture 1">
            <a:extLst>
              <a:ext uri="{FF2B5EF4-FFF2-40B4-BE49-F238E27FC236}">
                <a16:creationId xmlns:a16="http://schemas.microsoft.com/office/drawing/2014/main" id="{46B68E58-110D-4CA0-80A5-D42BFEA4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52" y="4501662"/>
            <a:ext cx="10361561" cy="99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9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701" y="5635896"/>
            <a:ext cx="7034362" cy="706355"/>
          </a:xfrm>
        </p:spPr>
        <p:txBody>
          <a:bodyPr>
            <a:normAutofit fontScale="92500"/>
          </a:bodyPr>
          <a:lstStyle/>
          <a:p>
            <a:r>
              <a:rPr lang="en-US" sz="3200" i="0" dirty="0"/>
              <a:t>DEFECTIVE  OUTLET AND DOWNSPOUT</a:t>
            </a:r>
          </a:p>
        </p:txBody>
      </p:sp>
      <p:pic>
        <p:nvPicPr>
          <p:cNvPr id="7170" name="Picture 2" descr="DSCN7018">
            <a:extLst>
              <a:ext uri="{FF2B5EF4-FFF2-40B4-BE49-F238E27FC236}">
                <a16:creationId xmlns:a16="http://schemas.microsoft.com/office/drawing/2014/main" id="{D3884325-29DB-499C-A1A2-36BC6F72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4" y="1438137"/>
            <a:ext cx="5308968" cy="398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02437">
            <a:extLst>
              <a:ext uri="{FF2B5EF4-FFF2-40B4-BE49-F238E27FC236}">
                <a16:creationId xmlns:a16="http://schemas.microsoft.com/office/drawing/2014/main" id="{7D157806-C03A-42C5-B928-9EA13009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51" y="2445010"/>
            <a:ext cx="5308968" cy="297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21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0" dirty="0"/>
              <a:t>WORN ROOF-TO-WALL FLASHINGS</a:t>
            </a:r>
          </a:p>
        </p:txBody>
      </p:sp>
      <p:pic>
        <p:nvPicPr>
          <p:cNvPr id="8195" name="Picture 3" descr="DSC02465">
            <a:extLst>
              <a:ext uri="{FF2B5EF4-FFF2-40B4-BE49-F238E27FC236}">
                <a16:creationId xmlns:a16="http://schemas.microsoft.com/office/drawing/2014/main" id="{498EE041-325F-4F47-9B0E-8797AA3B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4" y="613719"/>
            <a:ext cx="7900854" cy="442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66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0" dirty="0"/>
              <a:t>DEFECTIVE COPPER RIDGE CAP</a:t>
            </a:r>
          </a:p>
        </p:txBody>
      </p:sp>
      <p:pic>
        <p:nvPicPr>
          <p:cNvPr id="9218" name="Picture 2" descr="DSC02476">
            <a:extLst>
              <a:ext uri="{FF2B5EF4-FFF2-40B4-BE49-F238E27FC236}">
                <a16:creationId xmlns:a16="http://schemas.microsoft.com/office/drawing/2014/main" id="{AA0DD8B0-6260-4669-9480-CAFEAC66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50" y="801932"/>
            <a:ext cx="7857865" cy="44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28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4136230" cy="4268965"/>
          </a:xfrm>
        </p:spPr>
        <p:txBody>
          <a:bodyPr>
            <a:normAutofit/>
          </a:bodyPr>
          <a:lstStyle/>
          <a:p>
            <a:r>
              <a:rPr lang="en-US" sz="3200" dirty="0"/>
              <a:t>The steel on the cupola shows signs of corrosion which can allow water to leak into the church.</a:t>
            </a:r>
          </a:p>
        </p:txBody>
      </p:sp>
      <p:pic>
        <p:nvPicPr>
          <p:cNvPr id="10242" name="Picture 2" descr="DSCN7032">
            <a:extLst>
              <a:ext uri="{FF2B5EF4-FFF2-40B4-BE49-F238E27FC236}">
                <a16:creationId xmlns:a16="http://schemas.microsoft.com/office/drawing/2014/main" id="{73943FB9-82A8-4FF3-8381-70257CCD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77" y="608920"/>
            <a:ext cx="4136230" cy="55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26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6700" y="5603239"/>
            <a:ext cx="7034362" cy="706355"/>
          </a:xfrm>
        </p:spPr>
        <p:txBody>
          <a:bodyPr>
            <a:normAutofit fontScale="85000" lnSpcReduction="10000"/>
          </a:bodyPr>
          <a:lstStyle/>
          <a:p>
            <a:r>
              <a:rPr lang="en-US" sz="3200" i="0" dirty="0"/>
              <a:t>TRIM AND SIDE PANELS WERE CORRODED</a:t>
            </a:r>
          </a:p>
        </p:txBody>
      </p:sp>
      <p:pic>
        <p:nvPicPr>
          <p:cNvPr id="11266" name="Picture 2" descr="DSC02483">
            <a:extLst>
              <a:ext uri="{FF2B5EF4-FFF2-40B4-BE49-F238E27FC236}">
                <a16:creationId xmlns:a16="http://schemas.microsoft.com/office/drawing/2014/main" id="{85FAA460-F109-4D6F-B7C5-080ACD4B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4" y="2464606"/>
            <a:ext cx="5264994" cy="295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02484">
            <a:extLst>
              <a:ext uri="{FF2B5EF4-FFF2-40B4-BE49-F238E27FC236}">
                <a16:creationId xmlns:a16="http://schemas.microsoft.com/office/drawing/2014/main" id="{7C6AEC16-C7B1-447A-9E70-11605C31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18" y="2464606"/>
            <a:ext cx="5264994" cy="295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9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8735024" cy="706355"/>
          </a:xfrm>
        </p:spPr>
        <p:txBody>
          <a:bodyPr>
            <a:normAutofit fontScale="92500"/>
          </a:bodyPr>
          <a:lstStyle/>
          <a:p>
            <a:r>
              <a:rPr lang="en-US" sz="3200" i="0" dirty="0"/>
              <a:t>CORROSION ABOVE THE FLASHNGS WAS CRITICAL</a:t>
            </a:r>
          </a:p>
        </p:txBody>
      </p:sp>
      <p:pic>
        <p:nvPicPr>
          <p:cNvPr id="12290" name="Picture 2" descr="DSCN7035">
            <a:extLst>
              <a:ext uri="{FF2B5EF4-FFF2-40B4-BE49-F238E27FC236}">
                <a16:creationId xmlns:a16="http://schemas.microsoft.com/office/drawing/2014/main" id="{4553EAFC-1C5E-4412-BE4F-E0262186C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4" y="613719"/>
            <a:ext cx="6155948" cy="461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334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outdoor, grass, street, building&#10;&#10;Description automatically generated">
            <a:extLst>
              <a:ext uri="{FF2B5EF4-FFF2-40B4-BE49-F238E27FC236}">
                <a16:creationId xmlns:a16="http://schemas.microsoft.com/office/drawing/2014/main" id="{C2EAC399-2D8F-4B91-B4D0-9EB6B81283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59" r="7259"/>
          <a:stretch>
            <a:fillRect/>
          </a:stretch>
        </p:blipFill>
        <p:spPr>
          <a:xfrm>
            <a:off x="5257800" y="557261"/>
            <a:ext cx="6172200" cy="565597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651" y="1511169"/>
            <a:ext cx="4025319" cy="323697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lt"/>
              </a:rPr>
              <a:t>THERE IS A SMALLER SECTION OF ROOF ABOVE THE ALTAR</a:t>
            </a:r>
          </a:p>
        </p:txBody>
      </p:sp>
    </p:spTree>
    <p:extLst>
      <p:ext uri="{BB962C8B-B14F-4D97-AF65-F5344CB8AC3E}">
        <p14:creationId xmlns:p14="http://schemas.microsoft.com/office/powerpoint/2010/main" val="56573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i="0" dirty="0"/>
              <a:t>THE HIP CAP SHINGLES ARE HEAVILY DAMAGED</a:t>
            </a:r>
          </a:p>
        </p:txBody>
      </p:sp>
      <p:pic>
        <p:nvPicPr>
          <p:cNvPr id="5" name="Picture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3C68757A-741F-4A93-9AD5-2F155749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14" y="952539"/>
            <a:ext cx="5763794" cy="4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1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522221"/>
          </a:xfrm>
        </p:spPr>
        <p:txBody>
          <a:bodyPr>
            <a:noAutofit/>
          </a:bodyPr>
          <a:lstStyle/>
          <a:p>
            <a:r>
              <a:rPr lang="en-US" sz="3600" i="0" dirty="0"/>
              <a:t>HERE COMES THE WATER!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1" y="1828801"/>
            <a:ext cx="8756425" cy="4415480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3200" i="0" dirty="0"/>
              <a:t>WIND-DRIVEN RAIN DRAINS INTO BUCKETS IN THE ATTIC.</a:t>
            </a:r>
          </a:p>
          <a:p>
            <a:pPr marL="457200" indent="-457200">
              <a:buFontTx/>
              <a:buChar char="-"/>
            </a:pPr>
            <a:r>
              <a:rPr lang="en-US" sz="3200" i="0" dirty="0"/>
              <a:t>WATER CAN STAIN &amp; DAMAGE THE PAINT AND PLASTER ON THE CEILING AND WALLS.</a:t>
            </a:r>
          </a:p>
          <a:p>
            <a:pPr marL="457200" indent="-457200">
              <a:buFontTx/>
              <a:buChar char="-"/>
            </a:pPr>
            <a:r>
              <a:rPr lang="en-US" sz="3200" i="0" dirty="0"/>
              <a:t>WATER CAN DAMAGE PEWS AND CARPETING.</a:t>
            </a:r>
          </a:p>
          <a:p>
            <a:pPr marL="457200" indent="-457200">
              <a:buFontTx/>
              <a:buChar char="-"/>
            </a:pPr>
            <a:r>
              <a:rPr lang="en-US" sz="3200" i="0" dirty="0"/>
              <a:t>WATER CAN DAMAGE  ELECTRICAL AND HVAC COMPONENTS IN THE ATTIC.</a:t>
            </a:r>
          </a:p>
        </p:txBody>
      </p:sp>
    </p:spTree>
    <p:extLst>
      <p:ext uri="{BB962C8B-B14F-4D97-AF65-F5344CB8AC3E}">
        <p14:creationId xmlns:p14="http://schemas.microsoft.com/office/powerpoint/2010/main" val="1643511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706355"/>
          </a:xfrm>
        </p:spPr>
        <p:txBody>
          <a:bodyPr>
            <a:normAutofit/>
          </a:bodyPr>
          <a:lstStyle/>
          <a:p>
            <a:r>
              <a:rPr lang="en-US" sz="3600" i="0" dirty="0"/>
              <a:t>WHAT NEEDS TO BE DONE?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4" y="1849649"/>
            <a:ext cx="7034362" cy="4394632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en-US" sz="3200" i="0" dirty="0"/>
              <a:t>REMOVE ASBESTOS SHINGLES, FELT, METAL FLASHINGS &amp; GUTTERS.</a:t>
            </a:r>
          </a:p>
          <a:p>
            <a:pPr marL="457200" indent="-457200">
              <a:buFontTx/>
              <a:buChar char="-"/>
            </a:pPr>
            <a:r>
              <a:rPr lang="en-US" sz="3200" i="0" dirty="0"/>
              <a:t>RESTORE CUPOLA.</a:t>
            </a:r>
          </a:p>
          <a:p>
            <a:pPr marL="457200" indent="-457200">
              <a:buFontTx/>
              <a:buChar char="-"/>
            </a:pPr>
            <a:r>
              <a:rPr lang="en-US" sz="3200" i="0" dirty="0"/>
              <a:t>INSTALL NEW ROOFING AND FLASHINGS.</a:t>
            </a:r>
          </a:p>
          <a:p>
            <a:pPr marL="457200" indent="-457200">
              <a:buFontTx/>
              <a:buChar char="-"/>
            </a:pPr>
            <a:r>
              <a:rPr lang="en-US" sz="3200" i="0" dirty="0"/>
              <a:t>INSTALL NEW GUTTERS AND DOWNSPOUTS.</a:t>
            </a:r>
          </a:p>
        </p:txBody>
      </p:sp>
    </p:spTree>
    <p:extLst>
      <p:ext uri="{BB962C8B-B14F-4D97-AF65-F5344CB8AC3E}">
        <p14:creationId xmlns:p14="http://schemas.microsoft.com/office/powerpoint/2010/main" val="1465054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DB9C-51FB-412A-BC24-0DDF991A0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i="0" dirty="0"/>
              <a:t>Saint Hyacinth​</a:t>
            </a:r>
            <a:br>
              <a:rPr lang="en-US" sz="6000" i="0" dirty="0"/>
            </a:br>
            <a:r>
              <a:rPr lang="en-US" sz="6000" i="0" dirty="0"/>
              <a:t>church roof replacement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82B0E-82A9-4404-83D9-8F00CBD3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0" cap="all" dirty="0"/>
              <a:t>Protecting our place of worship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0587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2" y="1143294"/>
            <a:ext cx="7939677" cy="706356"/>
          </a:xfrm>
        </p:spPr>
        <p:txBody>
          <a:bodyPr>
            <a:normAutofit fontScale="90000"/>
          </a:bodyPr>
          <a:lstStyle/>
          <a:p>
            <a:r>
              <a:rPr lang="en-US" sz="4000" i="0" dirty="0"/>
              <a:t>ROOF REPLACEMENT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4" y="1849651"/>
            <a:ext cx="10259024" cy="4394630"/>
          </a:xfrm>
        </p:spPr>
        <p:txBody>
          <a:bodyPr>
            <a:normAutofit lnSpcReduction="10000"/>
          </a:bodyPr>
          <a:lstStyle/>
          <a:p>
            <a:r>
              <a:rPr lang="en-US" sz="3200" i="0" dirty="0"/>
              <a:t>1- PREMIUM GRADE ASPHALT SHINGLE </a:t>
            </a:r>
          </a:p>
          <a:p>
            <a:r>
              <a:rPr lang="en-US" sz="3200" i="0" dirty="0"/>
              <a:t>(CERTAINTEED LANDMARK PRO)</a:t>
            </a:r>
          </a:p>
          <a:p>
            <a:endParaRPr lang="en-US" sz="3200" i="0" dirty="0"/>
          </a:p>
          <a:p>
            <a:r>
              <a:rPr lang="en-US" sz="3200" i="0" dirty="0"/>
              <a:t>2- LUXURY BRAND ASPHALT SHINGLE </a:t>
            </a:r>
          </a:p>
          <a:p>
            <a:r>
              <a:rPr lang="en-US" sz="3200" i="0" dirty="0"/>
              <a:t>(CERTAINTEED GRAND MANOR)</a:t>
            </a:r>
          </a:p>
          <a:p>
            <a:endParaRPr lang="en-US" sz="3200" i="0" dirty="0"/>
          </a:p>
          <a:p>
            <a:r>
              <a:rPr lang="en-US" sz="3200" i="0" dirty="0"/>
              <a:t>3- SYNTHETIC / COMPOSITE SLATE </a:t>
            </a:r>
          </a:p>
          <a:p>
            <a:r>
              <a:rPr lang="en-US" sz="3200" i="0" dirty="0"/>
              <a:t>(ECOSTAR MAJESTIC SLATE)</a:t>
            </a:r>
          </a:p>
          <a:p>
            <a:endParaRPr lang="en-US" sz="3200" i="0" dirty="0"/>
          </a:p>
        </p:txBody>
      </p:sp>
    </p:spTree>
    <p:extLst>
      <p:ext uri="{BB962C8B-B14F-4D97-AF65-F5344CB8AC3E}">
        <p14:creationId xmlns:p14="http://schemas.microsoft.com/office/powerpoint/2010/main" val="318047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2" y="5073162"/>
            <a:ext cx="10372159" cy="1249060"/>
          </a:xfrm>
        </p:spPr>
        <p:txBody>
          <a:bodyPr>
            <a:normAutofit/>
          </a:bodyPr>
          <a:lstStyle/>
          <a:p>
            <a:r>
              <a:rPr lang="en-US" sz="3200" i="0" dirty="0"/>
              <a:t>CERTAINTEED LANDMARK PRO	(Est 30-YEAR LIFE)</a:t>
            </a:r>
          </a:p>
          <a:p>
            <a:r>
              <a:rPr lang="en-US" sz="3200" i="0" dirty="0"/>
              <a:t>LIFETIME LIMITED MATERIAL WARRANTY</a:t>
            </a:r>
          </a:p>
        </p:txBody>
      </p:sp>
      <p:pic>
        <p:nvPicPr>
          <p:cNvPr id="7" name="Picture 6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CAACDCAF-70BB-48F3-A36F-51E0869F1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13" y="613720"/>
            <a:ext cx="10544908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20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3" y="4900247"/>
            <a:ext cx="10505324" cy="1344034"/>
          </a:xfrm>
        </p:spPr>
        <p:txBody>
          <a:bodyPr>
            <a:normAutofit/>
          </a:bodyPr>
          <a:lstStyle/>
          <a:p>
            <a:r>
              <a:rPr lang="en-US" sz="3200" i="0" dirty="0"/>
              <a:t>CERTAINTEED GRAND MANOR		(EST 40-YEAR LIFE)</a:t>
            </a:r>
          </a:p>
          <a:p>
            <a:r>
              <a:rPr lang="en-US" sz="3200" i="0" dirty="0"/>
              <a:t>LIFETIME LIMITED MATERIAL WARRANTY</a:t>
            </a:r>
          </a:p>
        </p:txBody>
      </p:sp>
      <p:pic>
        <p:nvPicPr>
          <p:cNvPr id="5" name="Picture 4" descr="A picture containing building, street, keyboard, table&#10;&#10;Description automatically generated">
            <a:extLst>
              <a:ext uri="{FF2B5EF4-FFF2-40B4-BE49-F238E27FC236}">
                <a16:creationId xmlns:a16="http://schemas.microsoft.com/office/drawing/2014/main" id="{8486BFDB-A656-491F-A421-8D140003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14" y="613720"/>
            <a:ext cx="10282471" cy="40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1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3" y="4759569"/>
            <a:ext cx="10503877" cy="1484711"/>
          </a:xfrm>
        </p:spPr>
        <p:txBody>
          <a:bodyPr>
            <a:normAutofit/>
          </a:bodyPr>
          <a:lstStyle/>
          <a:p>
            <a:r>
              <a:rPr lang="en-US" sz="3200" i="0" dirty="0"/>
              <a:t>ECOSTAR MAJESTIC SLATE	(EST 50-YEAR LIFE)</a:t>
            </a:r>
          </a:p>
          <a:p>
            <a:r>
              <a:rPr lang="en-US" sz="3200" i="0" dirty="0"/>
              <a:t>50-YEAR LIMITED MATERIAL WARRANTY</a:t>
            </a:r>
          </a:p>
        </p:txBody>
      </p:sp>
      <p:pic>
        <p:nvPicPr>
          <p:cNvPr id="5" name="Picture 4" descr="A picture containing building, white, standing, woman&#10;&#10;Description automatically generated">
            <a:extLst>
              <a:ext uri="{FF2B5EF4-FFF2-40B4-BE49-F238E27FC236}">
                <a16:creationId xmlns:a16="http://schemas.microsoft.com/office/drawing/2014/main" id="{1766670B-DA61-499C-BD40-A349AD13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14" y="1992923"/>
            <a:ext cx="10503877" cy="25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2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2" y="984738"/>
            <a:ext cx="7418273" cy="4806461"/>
          </a:xfrm>
        </p:spPr>
        <p:txBody>
          <a:bodyPr>
            <a:normAutofit fontScale="90000"/>
          </a:bodyPr>
          <a:lstStyle/>
          <a:p>
            <a:r>
              <a:rPr lang="en-US" sz="4000" i="0" dirty="0"/>
              <a:t>Sheet metal components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new copper </a:t>
            </a:r>
            <a:r>
              <a:rPr lang="en-US" sz="3600" i="0" dirty="0"/>
              <a:t>valley</a:t>
            </a:r>
            <a:r>
              <a:rPr lang="en-US" sz="3200" i="0" dirty="0"/>
              <a:t> liners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new ridge cap trim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new flashings</a:t>
            </a:r>
            <a:br>
              <a:rPr lang="en-US" sz="3200" i="0" dirty="0"/>
            </a:br>
            <a:br>
              <a:rPr lang="en-US" sz="3200" i="0" dirty="0"/>
            </a:br>
            <a:br>
              <a:rPr lang="en-US" sz="3200" i="0" dirty="0"/>
            </a:br>
            <a:br>
              <a:rPr lang="en-US" sz="3200" i="0" dirty="0"/>
            </a:br>
            <a:endParaRPr lang="en-US" sz="3200" i="0" dirty="0"/>
          </a:p>
        </p:txBody>
      </p:sp>
    </p:spTree>
    <p:extLst>
      <p:ext uri="{BB962C8B-B14F-4D97-AF65-F5344CB8AC3E}">
        <p14:creationId xmlns:p14="http://schemas.microsoft.com/office/powerpoint/2010/main" val="211220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0" dirty="0"/>
              <a:t>Cupola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replace corroded steel at base of cupola.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SPOT REPAIR  OF BALANCE OF CUPOLA.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Replace shingles if money is available.</a:t>
            </a:r>
          </a:p>
        </p:txBody>
      </p:sp>
    </p:spTree>
    <p:extLst>
      <p:ext uri="{BB962C8B-B14F-4D97-AF65-F5344CB8AC3E}">
        <p14:creationId xmlns:p14="http://schemas.microsoft.com/office/powerpoint/2010/main" val="2633684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2" y="1143293"/>
            <a:ext cx="8312995" cy="4268965"/>
          </a:xfrm>
        </p:spPr>
        <p:txBody>
          <a:bodyPr>
            <a:normAutofit/>
          </a:bodyPr>
          <a:lstStyle/>
          <a:p>
            <a:r>
              <a:rPr lang="en-US" sz="3600" i="0" dirty="0"/>
              <a:t>Gutters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Soldered copper gutters</a:t>
            </a:r>
            <a:br>
              <a:rPr lang="en-US" sz="3200" i="0" dirty="0"/>
            </a:br>
            <a:br>
              <a:rPr lang="en-US" sz="3200" i="0" dirty="0"/>
            </a:br>
            <a:br>
              <a:rPr lang="en-US" sz="3200" i="0" dirty="0"/>
            </a:br>
            <a:r>
              <a:rPr lang="en-US" sz="3600" i="0" dirty="0"/>
              <a:t>Downspouts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Galvanized steel (discourage theft of copper downspouts)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613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Scaffolding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Scaffolding would be installed below all roof areas.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Necessary for installing and soldering gutters</a:t>
            </a:r>
          </a:p>
        </p:txBody>
      </p:sp>
    </p:spTree>
    <p:extLst>
      <p:ext uri="{BB962C8B-B14F-4D97-AF65-F5344CB8AC3E}">
        <p14:creationId xmlns:p14="http://schemas.microsoft.com/office/powerpoint/2010/main" val="2125694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0" dirty="0"/>
              <a:t>TIMING</a:t>
            </a:r>
            <a:br>
              <a:rPr lang="en-US" sz="6000" i="0" dirty="0"/>
            </a:br>
            <a:br>
              <a:rPr lang="en-US" sz="6000" i="0" dirty="0"/>
            </a:br>
            <a:r>
              <a:rPr lang="en-US" sz="3200" i="0" dirty="0"/>
              <a:t>- The roof needs to be replaced as soon as possible.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Prevent interior damage.</a:t>
            </a:r>
            <a:br>
              <a:rPr lang="en-US" sz="3200" i="0" dirty="0"/>
            </a:br>
            <a:br>
              <a:rPr lang="en-US" sz="3200" i="0" dirty="0"/>
            </a:br>
            <a:r>
              <a:rPr lang="en-US" sz="3200" i="0" dirty="0"/>
              <a:t>- MONEY IS A CRITICAL FACTOR.</a:t>
            </a:r>
          </a:p>
        </p:txBody>
      </p:sp>
    </p:spTree>
    <p:extLst>
      <p:ext uri="{BB962C8B-B14F-4D97-AF65-F5344CB8AC3E}">
        <p14:creationId xmlns:p14="http://schemas.microsoft.com/office/powerpoint/2010/main" val="5223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7DDEB-8AD8-4A2F-A62F-8F8DC7BDDF8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886431"/>
            <a:ext cx="3840480" cy="323697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A VIEW FROM ABOVE</a:t>
            </a: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11EF2CE0-CC7D-4A2A-84C6-6C287307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52" y="886431"/>
            <a:ext cx="5413248" cy="50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B8A6-BB64-4CC1-A1FA-16E3C7E2F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753" y="4360024"/>
            <a:ext cx="4740387" cy="930436"/>
          </a:xfrm>
        </p:spPr>
        <p:txBody>
          <a:bodyPr>
            <a:normAutofit/>
          </a:bodyPr>
          <a:lstStyle/>
          <a:p>
            <a:pPr algn="ctr"/>
            <a:r>
              <a:rPr lang="en-US" sz="3200" i="0" dirty="0">
                <a:latin typeface="+mn-lt"/>
              </a:rPr>
              <a:t>ROOF ESTIMATED TO BE 70 – 80 YEARS OLD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591" y="1213972"/>
            <a:ext cx="4054586" cy="706355"/>
          </a:xfrm>
        </p:spPr>
        <p:txBody>
          <a:bodyPr>
            <a:normAutofit/>
          </a:bodyPr>
          <a:lstStyle/>
          <a:p>
            <a:r>
              <a:rPr lang="en-US" sz="3200" i="0" dirty="0"/>
              <a:t>FIELD AREA DEFECTS</a:t>
            </a:r>
          </a:p>
        </p:txBody>
      </p:sp>
      <p:pic>
        <p:nvPicPr>
          <p:cNvPr id="15362" name="Picture 2" descr="DSC02451">
            <a:extLst>
              <a:ext uri="{FF2B5EF4-FFF2-40B4-BE49-F238E27FC236}">
                <a16:creationId xmlns:a16="http://schemas.microsoft.com/office/drawing/2014/main" id="{75DBD3E6-C789-418E-8136-CC5CB068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6" y="1043285"/>
            <a:ext cx="5543983" cy="312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SCN7038">
            <a:extLst>
              <a:ext uri="{FF2B5EF4-FFF2-40B4-BE49-F238E27FC236}">
                <a16:creationId xmlns:a16="http://schemas.microsoft.com/office/drawing/2014/main" id="{65A92E3D-BC22-4708-9BD9-44B58A0B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91" y="2088738"/>
            <a:ext cx="4740386" cy="355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47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6583" y="5554253"/>
            <a:ext cx="5663578" cy="706355"/>
          </a:xfrm>
        </p:spPr>
        <p:txBody>
          <a:bodyPr>
            <a:normAutofit/>
          </a:bodyPr>
          <a:lstStyle/>
          <a:p>
            <a:r>
              <a:rPr lang="en-US" sz="3200" dirty="0"/>
              <a:t>IMPROPER OR FAILING REPARS</a:t>
            </a:r>
          </a:p>
        </p:txBody>
      </p:sp>
      <p:pic>
        <p:nvPicPr>
          <p:cNvPr id="2050" name="Picture 2" descr="DSC02451">
            <a:extLst>
              <a:ext uri="{FF2B5EF4-FFF2-40B4-BE49-F238E27FC236}">
                <a16:creationId xmlns:a16="http://schemas.microsoft.com/office/drawing/2014/main" id="{263CA54C-848E-41FB-903D-C8C5CEBA3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8" y="2381958"/>
            <a:ext cx="5137372" cy="287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02466">
            <a:extLst>
              <a:ext uri="{FF2B5EF4-FFF2-40B4-BE49-F238E27FC236}">
                <a16:creationId xmlns:a16="http://schemas.microsoft.com/office/drawing/2014/main" id="{41CD8D41-E82A-42CD-A5D1-ADE0520B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76" y="2381959"/>
            <a:ext cx="5137371" cy="287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8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9930778" cy="706355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LEAKAGE CAN DAMGE WOOD ROOF DECK AND BUILDING INTERIOR</a:t>
            </a:r>
          </a:p>
        </p:txBody>
      </p:sp>
      <p:pic>
        <p:nvPicPr>
          <p:cNvPr id="3074" name="Picture 2" descr="DSC02506">
            <a:extLst>
              <a:ext uri="{FF2B5EF4-FFF2-40B4-BE49-F238E27FC236}">
                <a16:creationId xmlns:a16="http://schemas.microsoft.com/office/drawing/2014/main" id="{186D3384-A0E0-4802-B490-9465C6B54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30" y="613720"/>
            <a:ext cx="8081634" cy="456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6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i="0" dirty="0"/>
              <a:t>MISSING SHINGLE &amp; DAMAGED GUTTER</a:t>
            </a:r>
          </a:p>
        </p:txBody>
      </p:sp>
      <p:pic>
        <p:nvPicPr>
          <p:cNvPr id="4098" name="Picture 2" descr="DSC02449">
            <a:extLst>
              <a:ext uri="{FF2B5EF4-FFF2-40B4-BE49-F238E27FC236}">
                <a16:creationId xmlns:a16="http://schemas.microsoft.com/office/drawing/2014/main" id="{81C3B361-5BD5-44A6-B226-F7AE35A8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85" y="1341193"/>
            <a:ext cx="6560751" cy="367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80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0" dirty="0"/>
              <a:t>SHINGLE DAMAGE AT VALLEY</a:t>
            </a:r>
          </a:p>
        </p:txBody>
      </p:sp>
      <p:pic>
        <p:nvPicPr>
          <p:cNvPr id="5122" name="Picture 2" descr="DSCN9398">
            <a:extLst>
              <a:ext uri="{FF2B5EF4-FFF2-40B4-BE49-F238E27FC236}">
                <a16:creationId xmlns:a16="http://schemas.microsoft.com/office/drawing/2014/main" id="{F4059C0B-5983-4CF8-A614-D9A841F1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3" y="613720"/>
            <a:ext cx="6132501" cy="459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0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DCB80-1015-4658-A488-96388EF7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0" dirty="0"/>
              <a:t>DEFECTIVE GUTTERS</a:t>
            </a:r>
          </a:p>
        </p:txBody>
      </p:sp>
      <p:pic>
        <p:nvPicPr>
          <p:cNvPr id="6146" name="Picture 2" descr="DSCN7101">
            <a:extLst>
              <a:ext uri="{FF2B5EF4-FFF2-40B4-BE49-F238E27FC236}">
                <a16:creationId xmlns:a16="http://schemas.microsoft.com/office/drawing/2014/main" id="{3F58098E-4334-4349-B002-7D2681BC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3" y="825379"/>
            <a:ext cx="5757363" cy="431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517108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36CA9F4A-BB34-428E-BF18-E0AFB26A73A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867FB2C0911C4D9C3158A4AD2B9E3A" ma:contentTypeVersion="13" ma:contentTypeDescription="Create a new document." ma:contentTypeScope="" ma:versionID="d64eb856db243831ec7732aa6fd74086">
  <xsd:schema xmlns:xsd="http://www.w3.org/2001/XMLSchema" xmlns:xs="http://www.w3.org/2001/XMLSchema" xmlns:p="http://schemas.microsoft.com/office/2006/metadata/properties" xmlns:ns3="b2336003-7b40-4729-acf0-11adbbc770eb" xmlns:ns4="12c1a337-bcc8-42fd-913a-ed55783ce156" targetNamespace="http://schemas.microsoft.com/office/2006/metadata/properties" ma:root="true" ma:fieldsID="573e3f6b9e48f8a6df8f83be96a3337c" ns3:_="" ns4:_="">
    <xsd:import namespace="b2336003-7b40-4729-acf0-11adbbc770eb"/>
    <xsd:import namespace="12c1a337-bcc8-42fd-913a-ed55783ce1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36003-7b40-4729-acf0-11adbbc77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1a337-bcc8-42fd-913a-ed55783ce1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8E3D3D-5BE1-4341-9535-7058F2867E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36003-7b40-4729-acf0-11adbbc770eb"/>
    <ds:schemaRef ds:uri="12c1a337-bcc8-42fd-913a-ed55783ce1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B36DF3-E894-4E56-B8E6-28E7633DC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DB3550-2511-478B-9C21-18AF6578A4CD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12c1a337-bcc8-42fd-913a-ed55783ce156"/>
    <ds:schemaRef ds:uri="http://schemas.openxmlformats.org/package/2006/metadata/core-properties"/>
    <ds:schemaRef ds:uri="b2336003-7b40-4729-acf0-11adbbc770eb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392</TotalTime>
  <Words>413</Words>
  <Application>Microsoft Office PowerPoint</Application>
  <PresentationFormat>Widescreen</PresentationFormat>
  <Paragraphs>49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Century Schoolbook</vt:lpstr>
      <vt:lpstr>Corbel</vt:lpstr>
      <vt:lpstr>Headlines</vt:lpstr>
      <vt:lpstr>  Ron dorszynski  nephew of former pastor Monsignor Julius Dorszynski  </vt:lpstr>
      <vt:lpstr>Saint Hyacinth​ church roof replacement</vt:lpstr>
      <vt:lpstr>PowerPoint Presentation</vt:lpstr>
      <vt:lpstr>ROOF ESTIMATED TO BE 70 – 80 YEARS 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steel on the cupola shows signs of corrosion which can allow water to leak into the church.</vt:lpstr>
      <vt:lpstr>PowerPoint Presentation</vt:lpstr>
      <vt:lpstr>PowerPoint Presentation</vt:lpstr>
      <vt:lpstr>PowerPoint Presentation</vt:lpstr>
      <vt:lpstr>PowerPoint Presentation</vt:lpstr>
      <vt:lpstr>HERE COMES THE WATER!</vt:lpstr>
      <vt:lpstr>WHAT NEEDS TO BE DONE?</vt:lpstr>
      <vt:lpstr>ROOF REPLACEMENT OPTIONS</vt:lpstr>
      <vt:lpstr>PowerPoint Presentation</vt:lpstr>
      <vt:lpstr>PowerPoint Presentation</vt:lpstr>
      <vt:lpstr>PowerPoint Presentation</vt:lpstr>
      <vt:lpstr>Sheet metal components  - new copper valley liners  - new ridge cap trim  - new flashings    </vt:lpstr>
      <vt:lpstr>Cupola  - replace corroded steel at base of cupola.  - SPOT REPAIR  OF BALANCE OF CUPOLA.  - Replace shingles if money is available.</vt:lpstr>
      <vt:lpstr>Gutters  - Soldered copper gutters   Downspouts  - Galvanized steel (discourage theft of copper downspouts)</vt:lpstr>
      <vt:lpstr>Scaffolding  - Scaffolding would be installed below all roof areas.  - Necessary for installing and soldering gutters</vt:lpstr>
      <vt:lpstr>TIMING  - The roof needs to be replaced as soon as possible.  - Prevent interior damage.  - MONEY IS A CRITICAL FACTOR.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Saint Hyacinth​ church roof replacement</dc:title>
  <dc:creator>Ron Dorszynski</dc:creator>
  <cp:lastModifiedBy>Miriam Gomez Monroy</cp:lastModifiedBy>
  <cp:revision>32</cp:revision>
  <dcterms:created xsi:type="dcterms:W3CDTF">2020-01-22T21:04:12Z</dcterms:created>
  <dcterms:modified xsi:type="dcterms:W3CDTF">2020-08-12T19:09:53Z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0x01010030867FB2C0911C4D9C3158A4AD2B9E3A</vt:lpwstr>
  </property>
</Properties>
</file>